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3"/>
  </p:notesMasterIdLst>
  <p:handoutMasterIdLst>
    <p:handoutMasterId r:id="rId94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817" r:id="rId50"/>
    <p:sldId id="2812" r:id="rId51"/>
    <p:sldId id="2815" r:id="rId52"/>
    <p:sldId id="2816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21" r:id="rId71"/>
    <p:sldId id="2808" r:id="rId72"/>
    <p:sldId id="2809" r:id="rId73"/>
    <p:sldId id="2810" r:id="rId74"/>
    <p:sldId id="2766" r:id="rId75"/>
    <p:sldId id="2751" r:id="rId76"/>
    <p:sldId id="2819" r:id="rId77"/>
    <p:sldId id="2820" r:id="rId78"/>
    <p:sldId id="2818" r:id="rId79"/>
    <p:sldId id="2598" r:id="rId80"/>
    <p:sldId id="2603" r:id="rId81"/>
    <p:sldId id="2557" r:id="rId82"/>
    <p:sldId id="2552" r:id="rId83"/>
    <p:sldId id="2593" r:id="rId84"/>
    <p:sldId id="2592" r:id="rId85"/>
    <p:sldId id="2594" r:id="rId86"/>
    <p:sldId id="2640" r:id="rId87"/>
    <p:sldId id="2638" r:id="rId88"/>
    <p:sldId id="2639" r:id="rId89"/>
    <p:sldId id="2571" r:id="rId90"/>
    <p:sldId id="2367" r:id="rId91"/>
    <p:sldId id="256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1"/>
    <p:restoredTop sz="97532"/>
  </p:normalViewPr>
  <p:slideViewPr>
    <p:cSldViewPr snapToGrid="0" snapToObjects="1">
      <p:cViewPr>
        <p:scale>
          <a:sx n="102" d="100"/>
          <a:sy n="102" d="100"/>
        </p:scale>
        <p:origin x="3136" y="32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/io/fprint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3720728" y="2303149"/>
            <a:ext cx="475054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1- 4 (first part of 4 only)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2" y="37800"/>
            <a:ext cx="1566437" cy="502943"/>
          </a:xfrm>
        </p:spPr>
        <p:txBody>
          <a:bodyPr anchor="t"/>
          <a:lstStyle/>
          <a:p>
            <a:r>
              <a:rPr lang="en-US" dirty="0"/>
              <a:t>ASCII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1124671" y="5073645"/>
            <a:ext cx="29220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3AED-31D8-3C78-4B1B-EFFD84EB9289}"/>
              </a:ext>
            </a:extLst>
          </p:cNvPr>
          <p:cNvSpPr txBox="1"/>
          <p:nvPr/>
        </p:nvSpPr>
        <p:spPr>
          <a:xfrm>
            <a:off x="1739492" y="2644358"/>
            <a:ext cx="28007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\n in c encodes a linefeed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690E1-9489-11DA-0496-4B242E304F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40259" y="2438715"/>
            <a:ext cx="597483" cy="3903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B5382-1977-D336-769F-7E047A9A49C0}"/>
              </a:ext>
            </a:extLst>
          </p:cNvPr>
          <p:cNvSpPr txBox="1"/>
          <p:nvPr/>
        </p:nvSpPr>
        <p:spPr>
          <a:xfrm>
            <a:off x="1444540" y="1844022"/>
            <a:ext cx="30957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\b in c encodes a backspace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7FE1E-0EC2-42BF-137A-253A63EB5ED5}"/>
              </a:ext>
            </a:extLst>
          </p:cNvPr>
          <p:cNvCxnSpPr>
            <a:cxnSpLocks/>
          </p:cNvCxnSpPr>
          <p:nvPr/>
        </p:nvCxnSpPr>
        <p:spPr>
          <a:xfrm>
            <a:off x="4540259" y="2028688"/>
            <a:ext cx="573776" cy="3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262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\t in c encodes a </a:t>
            </a:r>
            <a:r>
              <a:rPr lang="en-US" dirty="0" err="1"/>
              <a:t>horzontal</a:t>
            </a:r>
            <a:r>
              <a:rPr lang="en-US" dirty="0"/>
              <a:t>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03183" y="2233072"/>
            <a:ext cx="410852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94AD-E3B1-D1FC-64BA-FC6553F2C86C}"/>
              </a:ext>
            </a:extLst>
          </p:cNvPr>
          <p:cNvSpPr txBox="1"/>
          <p:nvPr/>
        </p:nvSpPr>
        <p:spPr>
          <a:xfrm>
            <a:off x="2429154" y="508296"/>
            <a:ext cx="23519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\0 in c encodes a 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3B1AA-835B-3E41-D23F-74ABBEB1A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781080" y="393383"/>
            <a:ext cx="356662" cy="2995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  <a:endParaRPr lang="en-US" altLang="en-US" sz="2000" dirty="0">
              <a:solidFill>
                <a:srgbClr val="0070C0"/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Three uses for \ in a C source file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Characters </a:t>
            </a:r>
            <a:r>
              <a:rPr lang="en-US" altLang="en-US" sz="1800" dirty="0">
                <a:solidFill>
                  <a:srgbClr val="00B050"/>
                </a:solidFill>
              </a:rPr>
              <a:t>inside</a:t>
            </a:r>
            <a:r>
              <a:rPr lang="en-US" altLang="en-US" sz="18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1800" dirty="0"/>
              <a:t>(all forms of white space, a null) are </a:t>
            </a:r>
            <a:r>
              <a:rPr lang="en-US" altLang="en-US" sz="1800" dirty="0">
                <a:solidFill>
                  <a:srgbClr val="F37440"/>
                </a:solidFill>
              </a:rPr>
              <a:t>encoded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using a </a:t>
            </a:r>
            <a:r>
              <a:rPr lang="en-US" altLang="en-US" sz="18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1800" dirty="0">
                <a:solidFill>
                  <a:schemeClr val="accent6"/>
                </a:solidFill>
              </a:rPr>
              <a:t>starting with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accent6"/>
                </a:solidFill>
              </a:rPr>
              <a:t>to be used within a literal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to escape the special meaning of the next char \' ,  \" inside literals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Line continuation char \ before a newline at the end of a source line 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6379527" y="261310"/>
          <a:ext cx="5548251" cy="6152500"/>
        </p:xfrm>
        <a:graphic>
          <a:graphicData uri="http://schemas.openxmlformats.org/drawingml/2006/table">
            <a:tbl>
              <a:tblPr/>
              <a:tblGrid>
                <a:gridCol w="1978661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569590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5" y="691029"/>
            <a:ext cx="7821063" cy="670499"/>
            <a:chOff x="1097209" y="3018910"/>
            <a:chExt cx="7821063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09" y="3018910"/>
              <a:ext cx="78210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code; a single char ASCII linefeed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100513" y="3152858"/>
            <a:ext cx="7537019" cy="478461"/>
            <a:chOff x="1434170" y="2447280"/>
            <a:chExt cx="7537019" cy="47846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434170" y="2631946"/>
              <a:ext cx="433721" cy="2937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867891" y="2447280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B0ED2-49D5-8F73-BF49-BF2994E6E527}"/>
              </a:ext>
            </a:extLst>
          </p:cNvPr>
          <p:cNvGrpSpPr/>
          <p:nvPr/>
        </p:nvGrpSpPr>
        <p:grpSpPr>
          <a:xfrm>
            <a:off x="3238501" y="4251990"/>
            <a:ext cx="7677149" cy="431153"/>
            <a:chOff x="941251" y="2385459"/>
            <a:chExt cx="7677149" cy="431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6B0D4E-DA87-CF44-88EB-C297A87FA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51" y="2385459"/>
              <a:ext cx="862012" cy="24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39773D-6E06-A59B-0A32-CAF3A040AA32}"/>
                </a:ext>
              </a:extLst>
            </p:cNvPr>
            <p:cNvSpPr txBox="1"/>
            <p:nvPr/>
          </p:nvSpPr>
          <p:spPr>
            <a:xfrm>
              <a:off x="1867891" y="2447280"/>
              <a:ext cx="67505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line continuation: a \ right before a newline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</a:t>
            </a:r>
            <a:r>
              <a:rPr lang="en-US" dirty="0">
                <a:solidFill>
                  <a:schemeClr val="accent1"/>
                </a:solidFill>
              </a:rPr>
              <a:t>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block (including a functions body)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8273" y="4254360"/>
            <a:ext cx="10856068" cy="2561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</a:t>
            </a:r>
            <a:r>
              <a:rPr lang="en-US" sz="2200" dirty="0">
                <a:solidFill>
                  <a:srgbClr val="FF0000"/>
                </a:solidFill>
                <a:cs typeface="Consolas" panose="020B0609020204030204" pitchFamily="49" charset="0"/>
              </a:rPr>
              <a:t>specify (declare)</a:t>
            </a:r>
            <a:r>
              <a:rPr lang="en-US" sz="2200" dirty="0">
                <a:cs typeface="Consolas" panose="020B0609020204030204" pitchFamily="49" charset="0"/>
              </a:rPr>
              <a:t> a global variable is defined elsewhere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of the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200" dirty="0">
                <a:cs typeface="Consolas" panose="020B0609020204030204" pitchFamily="49" charset="0"/>
              </a:rPr>
              <a:t>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200" dirty="0">
                <a:cs typeface="Consolas" panose="020B0609020204030204" pitchFamily="49" charset="0"/>
              </a:rPr>
              <a:t> definition changes it to internal linkage and effectively makes it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200" dirty="0">
                <a:cs typeface="Consolas" panose="020B0609020204030204" pitchFamily="49" charset="0"/>
              </a:rPr>
              <a:t>can re-use the same name if 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85165" y="1548116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19290" y="617489"/>
            <a:ext cx="7406656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61254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Sadly, the keyword </a:t>
            </a:r>
            <a:r>
              <a:rPr lang="en-US" sz="2400" dirty="0">
                <a:solidFill>
                  <a:schemeClr val="accent1"/>
                </a:solidFill>
              </a:rPr>
              <a:t>static</a:t>
            </a:r>
            <a:r>
              <a:rPr lang="en-US" sz="2400" dirty="0">
                <a:solidFill>
                  <a:schemeClr val="tx2"/>
                </a:solidFill>
              </a:rPr>
              <a:t> has </a:t>
            </a:r>
            <a:r>
              <a:rPr lang="en-US" sz="2400" dirty="0">
                <a:solidFill>
                  <a:schemeClr val="accent1"/>
                </a:solidFill>
              </a:rPr>
              <a:t>more than one meaning</a:t>
            </a:r>
            <a:r>
              <a:rPr lang="en-US" sz="2400" dirty="0">
                <a:solidFill>
                  <a:schemeClr val="tx2"/>
                </a:solidFill>
              </a:rPr>
              <a:t> (in </a:t>
            </a:r>
            <a:r>
              <a:rPr lang="en-US" sz="2400" dirty="0">
                <a:solidFill>
                  <a:schemeClr val="accent3"/>
                </a:solidFill>
              </a:rPr>
              <a:t>addition to controlling linkage</a:t>
            </a:r>
            <a:r>
              <a:rPr lang="en-US" sz="2400" dirty="0">
                <a:solidFill>
                  <a:schemeClr val="tx2"/>
                </a:solidFill>
              </a:rPr>
              <a:t>) when used with variables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always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including variables with block scope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Global variables </a:t>
            </a:r>
            <a:r>
              <a:rPr lang="en-US" sz="24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also </a:t>
            </a:r>
            <a:r>
              <a:rPr lang="en-US" sz="24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400" dirty="0">
                <a:solidFill>
                  <a:srgbClr val="0070C0"/>
                </a:solidFill>
              </a:rPr>
              <a:t>output specifications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4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069070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4566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5"/>
                </a:solidFill>
              </a:rPr>
              <a:t>assigns a sequential integer value to each name</a:t>
            </a:r>
            <a:r>
              <a:rPr lang="en-US" sz="2400" dirty="0"/>
              <a:t>, starting with 0 and incrementing from there. So: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4 - Oct 4, 2022</a:t>
            </a:r>
          </a:p>
        </p:txBody>
      </p:sp>
    </p:spTree>
    <p:extLst>
      <p:ext uri="{BB962C8B-B14F-4D97-AF65-F5344CB8AC3E}">
        <p14:creationId xmlns:p14="http://schemas.microsoft.com/office/powerpoint/2010/main" val="373198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37717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b="1" dirty="0" err="1">
                <a:solidFill>
                  <a:schemeClr val="accent1"/>
                </a:solidFill>
                <a:cs typeface="Cambria"/>
              </a:rPr>
              <a:t>goto</a:t>
            </a:r>
            <a:r>
              <a:rPr lang="en-US" sz="2600" b="1" dirty="0">
                <a:solidFill>
                  <a:schemeClr val="accent1"/>
                </a:solidFill>
                <a:cs typeface="Cambria"/>
              </a:rPr>
              <a:t> labels -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1473521" y="3217426"/>
            <a:ext cx="9637065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(block) of the function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variables with block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k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743C-D4A3-56FA-9504-EA043633D0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99312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scope of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function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variable declared outside of any block or parameter list </a:t>
            </a:r>
            <a:r>
              <a:rPr lang="en-US" b="0" i="0" u="none" strike="noStrike" dirty="0">
                <a:solidFill>
                  <a:srgbClr val="F375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begins at the point of declaration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(within the translation unit) and </a:t>
            </a:r>
            <a:r>
              <a:rPr lang="en-US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ends at the end of the translation unit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(file)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3335C-9486-5BE1-6DD3-A674F4A0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EA3CA-69A7-81CF-075C-41AB1076B12B}"/>
              </a:ext>
            </a:extLst>
          </p:cNvPr>
          <p:cNvSpPr txBox="1"/>
          <p:nvPr/>
        </p:nvSpPr>
        <p:spPr>
          <a:xfrm>
            <a:off x="1497269" y="2216360"/>
            <a:ext cx="9989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g() begins (note, "a" has block scope)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main() begins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 = 2;	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x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g are in scope</a:t>
            </a:r>
          </a:p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2741-B7BF-1A3A-E96D-0228CB628F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93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and Block Scope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1121403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name a begins here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block scope of the variable a begins here; hides file-scope a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inner a begins here, outer a is hidden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inner a is in scope, prints 4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block scope of the inner a ends here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3080"/>
              </a:solidFill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r>
              <a:rPr lang="en-US" dirty="0">
                <a:solidFill>
                  <a:srgbClr val="003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outer a is in scope here, prints 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outer a ends here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70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When two different variables 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0376337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8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56425</TotalTime>
  <Words>13210</Words>
  <Application>Microsoft Macintosh PowerPoint</Application>
  <PresentationFormat>Widescreen</PresentationFormat>
  <Paragraphs>1881</Paragraphs>
  <Slides>91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ASCII 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PowerPoint Presentation</vt:lpstr>
      <vt:lpstr>Programming a Deterministic Finite Automaton – states{.h,.c}</vt:lpstr>
      <vt:lpstr>Programming a Deterministic Finite Automaton – main.c</vt:lpstr>
      <vt:lpstr>Aside: Suppress compiler errors on fall throughs</vt:lpstr>
      <vt:lpstr>Programming Language Concepts: Lifetime</vt:lpstr>
      <vt:lpstr>Programming Language Concepts: Scope</vt:lpstr>
      <vt:lpstr>File Scope Example</vt:lpstr>
      <vt:lpstr>File Scope and Block Scope Example </vt:lpstr>
      <vt:lpstr>Nested Scope Example</vt:lpstr>
      <vt:lpstr>Extra Slides 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2524</cp:revision>
  <cp:lastPrinted>2022-10-01T20:15:14Z</cp:lastPrinted>
  <dcterms:created xsi:type="dcterms:W3CDTF">2018-10-05T16:35:28Z</dcterms:created>
  <dcterms:modified xsi:type="dcterms:W3CDTF">2022-10-01T20:15:21Z</dcterms:modified>
  <cp:category/>
</cp:coreProperties>
</file>